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238" r:id="rId3"/>
    <p:sldId id="1178" r:id="rId4"/>
    <p:sldId id="1242" r:id="rId5"/>
    <p:sldId id="1243" r:id="rId6"/>
    <p:sldId id="1244" r:id="rId7"/>
    <p:sldId id="1245" r:id="rId8"/>
    <p:sldId id="1252" r:id="rId9"/>
    <p:sldId id="1251" r:id="rId10"/>
    <p:sldId id="1277" r:id="rId11"/>
    <p:sldId id="1278" r:id="rId12"/>
    <p:sldId id="1250" r:id="rId13"/>
    <p:sldId id="1279" r:id="rId14"/>
    <p:sldId id="1254" r:id="rId15"/>
    <p:sldId id="1253" r:id="rId16"/>
    <p:sldId id="1263" r:id="rId17"/>
    <p:sldId id="1280" r:id="rId18"/>
    <p:sldId id="1164" r:id="rId19"/>
    <p:sldId id="1258" r:id="rId20"/>
    <p:sldId id="1281" r:id="rId21"/>
    <p:sldId id="1282"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热力学定律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热力学第一定律　</a:t>
            </a:r>
            <a:r>
              <a:rPr lang="en-US" altLang="zh-CN"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能量守恒定律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341F2D7-E261-B545-FE0D-C9EF76D0C862}"/>
              </a:ext>
            </a:extLst>
          </p:cNvPr>
          <p:cNvSpPr>
            <a:spLocks noGrp="1"/>
          </p:cNvSpPr>
          <p:nvPr>
            <p:ph idx="1"/>
          </p:nvPr>
        </p:nvSpPr>
        <p:spPr>
          <a:xfrm>
            <a:off x="360854" y="746120"/>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几种特殊情况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）若过程是绝热的，即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，系统内能的增加量等于外界对系统做的功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）若过程中不做功，即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，系统内能的增加量等于系统从外界吸收的热量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）若过程的始、末状态系统的内能不变，即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，外界对系统做的功等于系统放出的热量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0709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92A6264-E5E8-A9A5-DDCE-31E5CA2B91C3}"/>
              </a:ext>
            </a:extLst>
          </p:cNvPr>
          <p:cNvSpPr>
            <a:spLocks noGrp="1"/>
          </p:cNvSpPr>
          <p:nvPr>
            <p:ph idx="1"/>
          </p:nvPr>
        </p:nvSpPr>
        <p:spPr>
          <a:xfrm>
            <a:off x="360854" y="746120"/>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判断外界是否对气体做功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一般情况下外界对气体做功与否，需看气体的体积是否变化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）若气体体积增大，表明气体对外界做功，</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）若气体体积减小，表明外界对气体做功，</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）气体在真空中扩散时，气体也不对外界做功，</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43697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a:extLst>
              <a:ext uri="{FF2B5EF4-FFF2-40B4-BE49-F238E27FC236}">
                <a16:creationId xmlns:a16="http://schemas.microsoft.com/office/drawing/2014/main" id="{5CA7F914-FD3B-3764-C628-E7B063222188}"/>
              </a:ext>
            </a:extLst>
          </p:cNvPr>
          <p:cNvSpPr txBox="1">
            <a:spLocks/>
          </p:cNvSpPr>
          <p:nvPr/>
        </p:nvSpPr>
        <p:spPr bwMode="auto">
          <a:xfrm>
            <a:off x="360854" y="290497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气泡对水做了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同时吸收了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根据热力学第一定律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可得气泡上升过程中内能变化量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238241"/>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江苏苏州吴江中学月考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）若将气泡内的气体视为一定质量的理想气体，气泡从湖底缓慢上升到湖面的过程中，气泡对水做了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的功，同时吸收了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）求气泡上升过程中内能变化量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883"/>
            <a:ext cx="935685" cy="320804"/>
          </a:xfrm>
          <a:prstGeom prst="rect">
            <a:avLst/>
          </a:prstGeom>
        </p:spPr>
      </p:pic>
      <p:pic>
        <p:nvPicPr>
          <p:cNvPr id="7" name="图片 6">
            <a:extLst>
              <a:ext uri="{FF2B5EF4-FFF2-40B4-BE49-F238E27FC236}">
                <a16:creationId xmlns:a16="http://schemas.microsoft.com/office/drawing/2014/main" id="{A6DA3386-CE6A-F2B9-FD0A-CA9CB1B6E1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3104569"/>
            <a:ext cx="722448" cy="296719"/>
          </a:xfrm>
          <a:prstGeom prst="rect">
            <a:avLst/>
          </a:prstGeom>
        </p:spPr>
      </p:pic>
      <p:sp>
        <p:nvSpPr>
          <p:cNvPr id="9" name="文本框 8">
            <a:extLst>
              <a:ext uri="{FF2B5EF4-FFF2-40B4-BE49-F238E27FC236}">
                <a16:creationId xmlns:a16="http://schemas.microsoft.com/office/drawing/2014/main" id="{DED2C98E-80AF-477F-349E-0368D9053FDA}"/>
              </a:ext>
            </a:extLst>
          </p:cNvPr>
          <p:cNvSpPr txBox="1"/>
          <p:nvPr/>
        </p:nvSpPr>
        <p:spPr>
          <a:xfrm>
            <a:off x="360854" y="4505217"/>
            <a:ext cx="2134746" cy="579967"/>
          </a:xfrm>
          <a:prstGeom prst="rect">
            <a:avLst/>
          </a:prstGeom>
          <a:noFill/>
        </p:spPr>
        <p:txBody>
          <a:bodyPr wrap="square">
            <a:spAutoFit/>
          </a:bodyPr>
          <a:lstStyle/>
          <a:p>
            <a:pPr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cs typeface="Times New Roman" panose="02020603050405020304" pitchFamily="18" charset="0"/>
              </a:rPr>
              <a:t>－</a:t>
            </a:r>
            <a:r>
              <a:rPr lang="en-US" altLang="zh-CN" sz="2400" dirty="0">
                <a:solidFill>
                  <a:srgbClr val="000000"/>
                </a:solidFill>
              </a:rPr>
              <a:t>0</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rPr>
              <a:t>5J</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5849E693-1890-E81C-E80C-7FD157D857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4673210"/>
            <a:ext cx="748347" cy="309661"/>
          </a:xfrm>
          <a:prstGeom prst="rect">
            <a:avLst/>
          </a:prstGeom>
        </p:spPr>
      </p:pic>
    </p:spTree>
    <p:extLst>
      <p:ext uri="{BB962C8B-B14F-4D97-AF65-F5344CB8AC3E}">
        <p14:creationId xmlns:p14="http://schemas.microsoft.com/office/powerpoint/2010/main" val="21911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11A5680-214B-7A0D-D3D3-7774DD5DDC37}"/>
              </a:ext>
            </a:extLst>
          </p:cNvPr>
          <p:cNvSpPr>
            <a:spLocks noGrp="1"/>
          </p:cNvSpPr>
          <p:nvPr>
            <p:ph idx="1"/>
          </p:nvPr>
        </p:nvSpPr>
        <p:spPr>
          <a:xfrm>
            <a:off x="360854" y="746120"/>
            <a:ext cx="11485848" cy="1684244"/>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）气泡到达湖面后，由于太阳的照射，在温度上升的过程中水对气泡做了－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的功，同时气泡吸收了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的热量，则从开始上升到上述变化后的过程中，气泡内气体的内能增加了多少？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FA4A3EC9-4FB3-82F9-9543-7FF97A1E4C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207" y="2618496"/>
            <a:ext cx="722448" cy="296719"/>
          </a:xfrm>
          <a:prstGeom prst="rect">
            <a:avLst/>
          </a:prstGeom>
        </p:spPr>
      </p:pic>
      <p:sp>
        <p:nvSpPr>
          <p:cNvPr id="4" name="内容占位符 1">
            <a:extLst>
              <a:ext uri="{FF2B5EF4-FFF2-40B4-BE49-F238E27FC236}">
                <a16:creationId xmlns:a16="http://schemas.microsoft.com/office/drawing/2014/main" id="{A3AC0FC3-1426-AD0E-13CC-B13FABD23319}"/>
              </a:ext>
            </a:extLst>
          </p:cNvPr>
          <p:cNvSpPr txBox="1">
            <a:spLocks/>
          </p:cNvSpPr>
          <p:nvPr/>
        </p:nvSpPr>
        <p:spPr bwMode="auto">
          <a:xfrm>
            <a:off x="5132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题意可知气泡到达湖面后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根据热力学第一定律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整个过程气泡内气体的内能增加了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F873F813-03E3-BFD9-5734-49279CCD6549}"/>
              </a:ext>
            </a:extLst>
          </p:cNvPr>
          <p:cNvSpPr txBox="1"/>
          <p:nvPr/>
        </p:nvSpPr>
        <p:spPr>
          <a:xfrm>
            <a:off x="360854" y="3501008"/>
            <a:ext cx="2134746"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0</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3J</a:t>
            </a:r>
            <a:endParaRPr lang="zh-CN" altLang="zh-CN" sz="1050" dirty="0">
              <a:solidFill>
                <a:srgbClr val="000000"/>
              </a:solidFill>
              <a:cs typeface="Times New Roman" panose="02020603050405020304" pitchFamily="18" charset="0"/>
            </a:endParaRPr>
          </a:p>
        </p:txBody>
      </p:sp>
      <p:pic>
        <p:nvPicPr>
          <p:cNvPr id="6" name="图片 5">
            <a:extLst>
              <a:ext uri="{FF2B5EF4-FFF2-40B4-BE49-F238E27FC236}">
                <a16:creationId xmlns:a16="http://schemas.microsoft.com/office/drawing/2014/main" id="{08DFBB05-1CB3-C2AC-494E-9FAB354493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3669001"/>
            <a:ext cx="748347" cy="309661"/>
          </a:xfrm>
          <a:prstGeom prst="rect">
            <a:avLst/>
          </a:prstGeom>
        </p:spPr>
      </p:pic>
      <p:sp>
        <p:nvSpPr>
          <p:cNvPr id="9" name="内容占位符 1">
            <a:extLst>
              <a:ext uri="{FF2B5EF4-FFF2-40B4-BE49-F238E27FC236}">
                <a16:creationId xmlns:a16="http://schemas.microsoft.com/office/drawing/2014/main" id="{69B0A255-803E-5878-6176-4D80F28C523F}"/>
              </a:ext>
            </a:extLst>
          </p:cNvPr>
          <p:cNvSpPr txBox="1">
            <a:spLocks/>
          </p:cNvSpPr>
          <p:nvPr/>
        </p:nvSpPr>
        <p:spPr bwMode="auto">
          <a:xfrm>
            <a:off x="360854" y="4086125"/>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611313" eaLnBrk="1"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当做功和热传递同时发生时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物体的内能可能增加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物体内能发生变化可能是由做功引起的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也可能是由热传递引起的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还可能是两者共同作用的结果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顿有所悟.eps" descr="id:2147489713;FounderCES">
            <a:extLst>
              <a:ext uri="{FF2B5EF4-FFF2-40B4-BE49-F238E27FC236}">
                <a16:creationId xmlns:a16="http://schemas.microsoft.com/office/drawing/2014/main" id="{28935AEE-298D-94F3-B82E-AD30B3B93434}"/>
              </a:ext>
            </a:extLst>
          </p:cNvPr>
          <p:cNvPicPr>
            <a:picLocks noChangeAspect="1"/>
          </p:cNvPicPr>
          <p:nvPr/>
        </p:nvPicPr>
        <p:blipFill>
          <a:blip r:embed="rId4"/>
          <a:stretch>
            <a:fillRect/>
          </a:stretch>
        </p:blipFill>
        <p:spPr>
          <a:xfrm>
            <a:off x="371788" y="4230383"/>
            <a:ext cx="1630690" cy="357813"/>
          </a:xfrm>
          <a:prstGeom prst="rect">
            <a:avLst/>
          </a:prstGeom>
        </p:spPr>
      </p:pic>
    </p:spTree>
    <p:extLst>
      <p:ext uri="{BB962C8B-B14F-4D97-AF65-F5344CB8AC3E}">
        <p14:creationId xmlns:p14="http://schemas.microsoft.com/office/powerpoint/2010/main" val="4291619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p:sp>
        <p:nvSpPr>
          <p:cNvPr id="6" name="内容占位符 1"/>
          <p:cNvSpPr>
            <a:spLocks noGrp="1"/>
          </p:cNvSpPr>
          <p:nvPr>
            <p:ph idx="1"/>
          </p:nvPr>
        </p:nvSpPr>
        <p:spPr>
          <a:xfrm>
            <a:off x="360854" y="1314025"/>
            <a:ext cx="11485848" cy="5322163"/>
          </a:xfrm>
        </p:spPr>
        <p:txBody>
          <a:bodyPr/>
          <a:lstStyle/>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热力学第一定律与气体实验定律综合问题的解题方法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）根据题意，利用气体实验定律分析气体状态变化前后的温度、体积、压强之间的关系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）由温度的变化判断气体内能的变化，温度升高则内能增大，温度降低则内能减小，温度不变则内能不变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）根据体积变化，确定做功情况：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若气体体积增大，则气体对外界做功，即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取负值，若气体体积减小，则外界对气体做功，即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取正值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在等压变化中，可以用公式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计算功的大小，在压强变化的过程中，需要结合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图像确定做功的大小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，根据热力学第一定律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判断气体是吸热还是放热及计算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热力学第一定律与气体实验定律的综合应用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9324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辽宁沈阳市第一二</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中学质检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）一定质量的理想气体从状态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三个过程后回到初始状态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两点与坐标原点在一条直线上，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200K</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时气体的温度为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500K</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气体对外做的功大于它从外界吸收的热量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一个循环过程中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气体向外界释放的热量为</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4" y="912100"/>
            <a:ext cx="940139" cy="314370"/>
          </a:xfrm>
          <a:prstGeom prst="rect">
            <a:avLst/>
          </a:prstGeom>
        </p:spPr>
      </p:pic>
      <p:pic>
        <p:nvPicPr>
          <p:cNvPr id="3" name="gh32.jpg" descr="id:2147491491;FounderCES">
            <a:extLst>
              <a:ext uri="{FF2B5EF4-FFF2-40B4-BE49-F238E27FC236}">
                <a16:creationId xmlns:a16="http://schemas.microsoft.com/office/drawing/2014/main" id="{BC392AA9-0A2A-CD37-5A5D-FB9E8E8EE036}"/>
              </a:ext>
            </a:extLst>
          </p:cNvPr>
          <p:cNvPicPr>
            <a:picLocks noChangeAspect="1"/>
          </p:cNvPicPr>
          <p:nvPr/>
        </p:nvPicPr>
        <p:blipFill>
          <a:blip r:embed="rId3"/>
          <a:stretch>
            <a:fillRect/>
          </a:stretch>
        </p:blipFill>
        <p:spPr>
          <a:xfrm>
            <a:off x="9119542" y="2973236"/>
            <a:ext cx="2446797" cy="1885895"/>
          </a:xfrm>
          <a:prstGeom prst="rect">
            <a:avLst/>
          </a:prstGeom>
        </p:spPr>
      </p:pic>
    </p:spTree>
    <p:extLst>
      <p:ext uri="{BB962C8B-B14F-4D97-AF65-F5344CB8AC3E}">
        <p14:creationId xmlns:p14="http://schemas.microsoft.com/office/powerpoint/2010/main" val="1797246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4330096"/>
              </a:xfrm>
            </p:spPr>
            <p:txBody>
              <a:bodyPr/>
              <a:lstStyle/>
              <a:p>
                <a:pPr indent="715963"/>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由盖</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吕萨克定律得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过程有</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解得状态</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时气体的温度</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i="1" baseline="-25000"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i="1" baseline="-25000"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200K</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500K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由于在</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气体的内能增加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U</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又由于在</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的过程中体积增大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rPr>
                  <a:t>W</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结合热力学第一定律</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U</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W</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时的体积</a:t>
                </a:r>
                <a:r>
                  <a:rPr lang="en-US" altLang="zh-CN" b="1" i="1" dirty="0">
                    <a:solidFill>
                      <a:srgbClr val="000000"/>
                    </a:solidFill>
                    <a:latin typeface="Times New Roman" panose="02020603050405020304" pitchFamily="18" charset="0"/>
                    <a:ea typeface="宋体" panose="02010600030101010101" pitchFamily="2" charset="-122"/>
                  </a:rPr>
                  <a:t>V</a:t>
                </a:r>
                <a:r>
                  <a:rPr lang="en-US" altLang="zh-CN" b="1" i="1" baseline="-25000"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0m</a:t>
                </a:r>
                <a:r>
                  <a:rPr lang="en-US" altLang="zh-CN" b="1" baseline="30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气体对外做功大小为线段</a:t>
                </a:r>
                <a:r>
                  <a:rPr lang="en-US" altLang="zh-CN" b="1" i="1"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与横轴所围成的面积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rPr>
                  <a:t>W</a:t>
                </a:r>
                <a:r>
                  <a:rPr lang="en-US" altLang="zh-CN" b="1" i="1" baseline="-25000" dirty="0">
                    <a:solidFill>
                      <a:srgbClr val="000000"/>
                    </a:solidFill>
                    <a:latin typeface="Times New Roman" panose="02020603050405020304" pitchFamily="18" charset="0"/>
                    <a:ea typeface="宋体" panose="02010600030101010101" pitchFamily="2" charset="-122"/>
                  </a:rPr>
                  <a:t>BC</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5J</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10</a:t>
                </a:r>
                <a:r>
                  <a:rPr lang="en-US" altLang="zh-CN" b="1" baseline="30000" dirty="0">
                    <a:solidFill>
                      <a:srgbClr val="000000"/>
                    </a:solidFill>
                    <a:latin typeface="Times New Roman" panose="02020603050405020304" pitchFamily="18" charset="0"/>
                    <a:ea typeface="宋体" panose="02010600030101010101" pitchFamily="2" charset="-122"/>
                  </a:rPr>
                  <a:t>5</a:t>
                </a:r>
                <a:r>
                  <a:rPr lang="en-US" altLang="zh-CN" b="1" dirty="0">
                    <a:solidFill>
                      <a:srgbClr val="000000"/>
                    </a:solidFill>
                    <a:latin typeface="Times New Roman" panose="02020603050405020304" pitchFamily="18" charset="0"/>
                    <a:ea typeface="宋体" panose="02010600030101010101" pitchFamily="2" charset="-122"/>
                  </a:rPr>
                  <a:t>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xmlns="">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4330096"/>
              </a:xfrm>
              <a:blipFill>
                <a:blip r:embed="rId2"/>
                <a:stretch>
                  <a:fillRect l="-796" r="-3503" b="-281"/>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124744"/>
            <a:ext cx="722448" cy="296719"/>
          </a:xfrm>
          <a:prstGeom prst="rect">
            <a:avLst/>
          </a:prstGeom>
        </p:spPr>
      </p:pic>
      <p:pic>
        <p:nvPicPr>
          <p:cNvPr id="4" name="gh32.jpg" descr="id:2147491491;FounderCES">
            <a:extLst>
              <a:ext uri="{FF2B5EF4-FFF2-40B4-BE49-F238E27FC236}">
                <a16:creationId xmlns:a16="http://schemas.microsoft.com/office/drawing/2014/main" id="{17BDC193-B246-7B5C-B89D-EE0E76A55D9F}"/>
              </a:ext>
            </a:extLst>
          </p:cNvPr>
          <p:cNvPicPr>
            <a:picLocks noChangeAspect="1"/>
          </p:cNvPicPr>
          <p:nvPr/>
        </p:nvPicPr>
        <p:blipFill>
          <a:blip r:embed="rId4"/>
          <a:stretch>
            <a:fillRect/>
          </a:stretch>
        </p:blipFill>
        <p:spPr>
          <a:xfrm>
            <a:off x="7031310" y="4293096"/>
            <a:ext cx="2446797" cy="1885895"/>
          </a:xfrm>
          <a:prstGeom prst="rect">
            <a:avLst/>
          </a:prstGeom>
        </p:spPr>
      </p:pic>
    </p:spTree>
    <p:extLst>
      <p:ext uri="{BB962C8B-B14F-4D97-AF65-F5344CB8AC3E}">
        <p14:creationId xmlns:p14="http://schemas.microsoft.com/office/powerpoint/2010/main" val="2555107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FAC7B183-2AA0-C50D-82D8-8134BBECC1E6}"/>
                  </a:ext>
                </a:extLst>
              </p:cNvPr>
              <p:cNvSpPr>
                <a:spLocks noGrp="1"/>
              </p:cNvSpPr>
              <p:nvPr>
                <p:ph idx="1"/>
              </p:nvPr>
            </p:nvSpPr>
            <p:spPr>
              <a:xfrm>
                <a:off x="360854" y="746120"/>
                <a:ext cx="11485848" cy="3163879"/>
              </a:xfrm>
            </p:spPr>
            <p:txBody>
              <a:bodyPr/>
              <a:lstStyle/>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气体对外做功大小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外界对气体做功大小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一个循环过程中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外界对气体做功大小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在一个循环过程中</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气体内能改变量为零</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由热力学第一定律</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气体放出的热量与外界对气体做功的大小相等</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FAC7B183-2AA0-C50D-82D8-8134BBECC1E6}"/>
                  </a:ext>
                </a:extLst>
              </p:cNvPr>
              <p:cNvSpPr>
                <a:spLocks noGrp="1" noRot="1" noChangeAspect="1" noMove="1" noResize="1" noEditPoints="1" noAdjustHandles="1" noChangeArrowheads="1" noChangeShapeType="1" noTextEdit="1"/>
              </p:cNvSpPr>
              <p:nvPr>
                <p:ph idx="1"/>
              </p:nvPr>
            </p:nvSpPr>
            <p:spPr>
              <a:xfrm>
                <a:off x="360854" y="746120"/>
                <a:ext cx="11485848" cy="3163879"/>
              </a:xfrm>
              <a:blipFill>
                <a:blip r:embed="rId2"/>
                <a:stretch>
                  <a:fillRect l="-796" r="-849" b="-3661"/>
                </a:stretch>
              </a:blipFill>
            </p:spPr>
            <p:txBody>
              <a:bodyPr/>
              <a:lstStyle/>
              <a:p>
                <a:r>
                  <a:rPr lang="zh-CN" altLang="en-US">
                    <a:noFill/>
                  </a:rPr>
                  <a:t> </a:t>
                </a:r>
              </a:p>
            </p:txBody>
          </p:sp>
        </mc:Fallback>
      </mc:AlternateContent>
      <p:pic>
        <p:nvPicPr>
          <p:cNvPr id="3" name="gh32.jpg" descr="id:2147491491;FounderCES">
            <a:extLst>
              <a:ext uri="{FF2B5EF4-FFF2-40B4-BE49-F238E27FC236}">
                <a16:creationId xmlns:a16="http://schemas.microsoft.com/office/drawing/2014/main" id="{462D12FA-8ABC-7790-33CD-E24C8D3513ED}"/>
              </a:ext>
            </a:extLst>
          </p:cNvPr>
          <p:cNvPicPr>
            <a:picLocks noChangeAspect="1"/>
          </p:cNvPicPr>
          <p:nvPr/>
        </p:nvPicPr>
        <p:blipFill>
          <a:blip r:embed="rId3"/>
          <a:stretch>
            <a:fillRect/>
          </a:stretch>
        </p:blipFill>
        <p:spPr>
          <a:xfrm>
            <a:off x="4880379" y="4033552"/>
            <a:ext cx="2446797" cy="1885895"/>
          </a:xfrm>
          <a:prstGeom prst="rect">
            <a:avLst/>
          </a:prstGeom>
        </p:spPr>
      </p:pic>
      <p:sp>
        <p:nvSpPr>
          <p:cNvPr id="4" name="文本框 3">
            <a:extLst>
              <a:ext uri="{FF2B5EF4-FFF2-40B4-BE49-F238E27FC236}">
                <a16:creationId xmlns:a16="http://schemas.microsoft.com/office/drawing/2014/main" id="{057B3162-29F2-DE16-D351-CFBD59511901}"/>
              </a:ext>
            </a:extLst>
          </p:cNvPr>
          <p:cNvSpPr txBox="1"/>
          <p:nvPr/>
        </p:nvSpPr>
        <p:spPr>
          <a:xfrm>
            <a:off x="360854" y="3861048"/>
            <a:ext cx="2134746" cy="579967"/>
          </a:xfrm>
          <a:prstGeom prst="rect">
            <a:avLst/>
          </a:prstGeom>
          <a:noFill/>
        </p:spPr>
        <p:txBody>
          <a:bodyPr wrap="square">
            <a:spAutoFit/>
          </a:bodyPr>
          <a:lstStyle/>
          <a:p>
            <a:pPr indent="715963"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pc="-100" dirty="0">
                <a:solidFill>
                  <a:srgbClr val="000000"/>
                </a:solidFill>
                <a:cs typeface="Times New Roman" panose="02020603050405020304" pitchFamily="18" charset="0"/>
              </a:rPr>
              <a:t>A</a:t>
            </a:r>
            <a:r>
              <a:rPr lang="zh-CN" altLang="zh-CN" sz="2400" spc="-100" dirty="0">
                <a:solidFill>
                  <a:srgbClr val="000000"/>
                </a:solidFill>
                <a:ea typeface="楷体" panose="02010609060101010101" pitchFamily="49" charset="-122"/>
                <a:cs typeface="Times New Roman" panose="02020603050405020304" pitchFamily="18" charset="0"/>
              </a:rPr>
              <a:t>、</a:t>
            </a:r>
            <a:r>
              <a:rPr lang="en-US" altLang="zh-CN" sz="2400" spc="-100" dirty="0">
                <a:solidFill>
                  <a:srgbClr val="000000"/>
                </a:solidFill>
                <a:cs typeface="Times New Roman" panose="02020603050405020304" pitchFamily="18" charset="0"/>
              </a:rPr>
              <a:t>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961CD8FF-D48D-DD6F-66BF-C9723E1E06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4029041"/>
            <a:ext cx="748347" cy="309661"/>
          </a:xfrm>
          <a:prstGeom prst="rect">
            <a:avLst/>
          </a:prstGeom>
        </p:spPr>
      </p:pic>
    </p:spTree>
    <p:extLst>
      <p:ext uri="{BB962C8B-B14F-4D97-AF65-F5344CB8AC3E}">
        <p14:creationId xmlns:p14="http://schemas.microsoft.com/office/powerpoint/2010/main" val="210783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ABA44-6A94-FFA0-3C51-2D9E8946E8B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内容占位符 1">
                <a:extLst>
                  <a:ext uri="{FF2B5EF4-FFF2-40B4-BE49-F238E27FC236}">
                    <a16:creationId xmlns:a16="http://schemas.microsoft.com/office/drawing/2014/main" id="{9D95B4C6-2048-C591-3335-A0CE2B1DB30A}"/>
                  </a:ext>
                </a:extLst>
              </p:cNvPr>
              <p:cNvSpPr>
                <a:spLocks noGrp="1"/>
              </p:cNvSpPr>
              <p:nvPr>
                <p:ph idx="1"/>
              </p:nvPr>
            </p:nvSpPr>
            <p:spPr>
              <a:xfrm>
                <a:off x="360807" y="2055146"/>
                <a:ext cx="11484352" cy="2237950"/>
              </a:xfrm>
              <a:solidFill>
                <a:srgbClr val="E3F2E7"/>
              </a:solidFill>
            </p:spPr>
            <p:txBody>
              <a:bodyPr/>
              <a:lstStyle/>
              <a:p>
                <a:pPr indent="1611313"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等压变化过程中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若封闭的理想气体的压强为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封闭气体体积的变化量为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求封闭气体对外做的功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非等压过程中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若压强随体积变化量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均匀变大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可用压强的平均值求封闭气体对外做的功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初</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a:extLst>
                  <a:ext uri="{FF2B5EF4-FFF2-40B4-BE49-F238E27FC236}">
                    <a16:creationId xmlns:a16="http://schemas.microsoft.com/office/drawing/2014/main" id="{9D95B4C6-2048-C591-3335-A0CE2B1DB30A}"/>
                  </a:ext>
                </a:extLst>
              </p:cNvPr>
              <p:cNvSpPr>
                <a:spLocks noGrp="1" noRot="1" noChangeAspect="1" noMove="1" noResize="1" noEditPoints="1" noAdjustHandles="1" noChangeArrowheads="1" noChangeShapeType="1" noTextEdit="1"/>
              </p:cNvSpPr>
              <p:nvPr>
                <p:ph idx="1"/>
              </p:nvPr>
            </p:nvSpPr>
            <p:spPr>
              <a:xfrm>
                <a:off x="360807" y="2055146"/>
                <a:ext cx="11484352" cy="2237950"/>
              </a:xfrm>
              <a:blipFill>
                <a:blip r:embed="rId2"/>
                <a:stretch>
                  <a:fillRect l="-796" r="-849"/>
                </a:stretch>
              </a:blipFill>
            </p:spPr>
            <p:txBody>
              <a:bodyPr/>
              <a:lstStyle/>
              <a:p>
                <a:r>
                  <a:rPr lang="zh-CN" altLang="en-US">
                    <a:noFill/>
                  </a:rPr>
                  <a:t> </a:t>
                </a:r>
              </a:p>
            </p:txBody>
          </p:sp>
        </mc:Fallback>
      </mc:AlternateContent>
      <p:pic>
        <p:nvPicPr>
          <p:cNvPr id="2" name="顿有所悟.eps" descr="id:2147489713;FounderCES">
            <a:extLst>
              <a:ext uri="{FF2B5EF4-FFF2-40B4-BE49-F238E27FC236}">
                <a16:creationId xmlns:a16="http://schemas.microsoft.com/office/drawing/2014/main" id="{7815BD2D-4FFF-DE48-0F3F-AF2E1289604F}"/>
              </a:ext>
            </a:extLst>
          </p:cNvPr>
          <p:cNvPicPr>
            <a:picLocks noChangeAspect="1"/>
          </p:cNvPicPr>
          <p:nvPr/>
        </p:nvPicPr>
        <p:blipFill>
          <a:blip r:embed="rId3"/>
          <a:stretch>
            <a:fillRect/>
          </a:stretch>
        </p:blipFill>
        <p:spPr>
          <a:xfrm>
            <a:off x="371739" y="2199385"/>
            <a:ext cx="1630478" cy="357766"/>
          </a:xfrm>
          <a:prstGeom prst="rect">
            <a:avLst/>
          </a:prstGeom>
        </p:spPr>
      </p:pic>
    </p:spTree>
    <p:extLst>
      <p:ext uri="{BB962C8B-B14F-4D97-AF65-F5344CB8AC3E}">
        <p14:creationId xmlns:p14="http://schemas.microsoft.com/office/powerpoint/2010/main" val="4197610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01637"/>
          </a:xfrm>
        </p:spPr>
        <p:txBody>
          <a:bodyPr/>
          <a:lstStyle/>
          <a:p>
            <a:pPr indent="896938" hangingPunct="0">
              <a:lnSpc>
                <a:spcPct val="130000"/>
              </a:lnSpc>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山东潍坊二模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）如图甲所示为市面上常见的气压式升降椅，它通过汽缸的上下运动支配座椅升降，其简易结构如图乙所示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圆柱形汽缸与座椅固定连接，横截面积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20cm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的柱状支架与底座固定连接，可自由移动的汽缸与支架之间封闭一定质量的理想气体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的工作人员坐在座椅上（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两脚悬空离地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），稳定后封闭气体柱长度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已知汽缸与座椅的总质量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，大气压强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，室内温度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312K</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工作人员坐在座椅上打开空调，室内气温缓慢降至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，汽缸气密性、导热性良好，忽略摩擦，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79494"/>
            <a:ext cx="940139" cy="325263"/>
          </a:xfrm>
          <a:prstGeom prst="rect">
            <a:avLst/>
          </a:prstGeom>
        </p:spPr>
      </p:pic>
      <p:pic>
        <p:nvPicPr>
          <p:cNvPr id="4" name="sd364.jpg" descr="id:2147491526;FounderCES">
            <a:extLst>
              <a:ext uri="{FF2B5EF4-FFF2-40B4-BE49-F238E27FC236}">
                <a16:creationId xmlns:a16="http://schemas.microsoft.com/office/drawing/2014/main" id="{4412DCEB-0745-CAE0-6A21-E1F6E8437BF4}"/>
              </a:ext>
            </a:extLst>
          </p:cNvPr>
          <p:cNvPicPr>
            <a:picLocks noChangeAspect="1"/>
          </p:cNvPicPr>
          <p:nvPr/>
        </p:nvPicPr>
        <p:blipFill>
          <a:blip r:embed="rId3"/>
          <a:stretch>
            <a:fillRect/>
          </a:stretch>
        </p:blipFill>
        <p:spPr>
          <a:xfrm>
            <a:off x="4439022" y="4309507"/>
            <a:ext cx="1008112" cy="1584176"/>
          </a:xfrm>
          <a:prstGeom prst="rect">
            <a:avLst/>
          </a:prstGeom>
        </p:spPr>
      </p:pic>
      <p:pic>
        <p:nvPicPr>
          <p:cNvPr id="5" name="sd365.jpg" descr="id:2147491533;FounderCES">
            <a:extLst>
              <a:ext uri="{FF2B5EF4-FFF2-40B4-BE49-F238E27FC236}">
                <a16:creationId xmlns:a16="http://schemas.microsoft.com/office/drawing/2014/main" id="{ADB15F71-3303-9A93-9AC7-E5BE706A637C}"/>
              </a:ext>
            </a:extLst>
          </p:cNvPr>
          <p:cNvPicPr>
            <a:picLocks noChangeAspect="1"/>
          </p:cNvPicPr>
          <p:nvPr/>
        </p:nvPicPr>
        <p:blipFill>
          <a:blip r:embed="rId4"/>
          <a:stretch>
            <a:fillRect/>
          </a:stretch>
        </p:blipFill>
        <p:spPr>
          <a:xfrm>
            <a:off x="6599262" y="4158133"/>
            <a:ext cx="1358165" cy="1735550"/>
          </a:xfrm>
          <a:prstGeom prst="rect">
            <a:avLst/>
          </a:prstGeom>
        </p:spPr>
      </p:pic>
      <p:sp>
        <p:nvSpPr>
          <p:cNvPr id="9" name="文本框 8">
            <a:extLst>
              <a:ext uri="{FF2B5EF4-FFF2-40B4-BE49-F238E27FC236}">
                <a16:creationId xmlns:a16="http://schemas.microsoft.com/office/drawing/2014/main" id="{ABD0918B-B33B-14CD-E765-5EFB220A1F57}"/>
              </a:ext>
            </a:extLst>
          </p:cNvPr>
          <p:cNvSpPr txBox="1"/>
          <p:nvPr/>
        </p:nvSpPr>
        <p:spPr>
          <a:xfrm>
            <a:off x="4727054" y="5902272"/>
            <a:ext cx="3456384"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6960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0" name="内容占位符 1"/>
          <p:cNvSpPr>
            <a:spLocks noGrp="1"/>
          </p:cNvSpPr>
          <p:nvPr>
            <p:ph idx="1"/>
          </p:nvPr>
        </p:nvSpPr>
        <p:spPr>
          <a:xfrm>
            <a:off x="360854" y="2150274"/>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改变内能的两种方式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做功与传热在改变系统内能方面是等价的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热力学第一定律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）内容：一个热力学系统的内能变化量等于外界向它传递的热量与外界对它所做的功的和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热力学第一定律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450D4D-12D7-852E-D270-3533C1EF7541}"/>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）求降温过程座椅高度的变化量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10168B3D-429C-7043-A848-A7EB7EC22094}"/>
                  </a:ext>
                </a:extLst>
              </p:cNvPr>
              <p:cNvSpPr txBox="1">
                <a:spLocks/>
              </p:cNvSpPr>
              <p:nvPr/>
            </p:nvSpPr>
            <p:spPr bwMode="auto">
              <a:xfrm>
                <a:off x="360854" y="1268760"/>
                <a:ext cx="11485848" cy="14425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汽缸内气体压强一定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吕萨克定律得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降温过程座椅下降了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10168B3D-429C-7043-A848-A7EB7EC22094}"/>
                  </a:ext>
                </a:extLst>
              </p:cNvPr>
              <p:cNvSpPr txBox="1">
                <a:spLocks noRot="1" noChangeAspect="1" noMove="1" noResize="1" noEditPoints="1" noAdjustHandles="1" noChangeArrowheads="1" noChangeShapeType="1" noTextEdit="1"/>
              </p:cNvSpPr>
              <p:nvPr/>
            </p:nvSpPr>
            <p:spPr bwMode="auto">
              <a:xfrm>
                <a:off x="360854" y="1268760"/>
                <a:ext cx="11485848" cy="1442574"/>
              </a:xfrm>
              <a:prstGeom prst="rect">
                <a:avLst/>
              </a:prstGeom>
              <a:blipFill>
                <a:blip r:embed="rId2"/>
                <a:stretch>
                  <a:fillRect l="-796" r="-849" b="-886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2C6161C4-071C-1AC2-6F01-D8FF7B6B00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657116"/>
            <a:ext cx="722448" cy="296719"/>
          </a:xfrm>
          <a:prstGeom prst="rect">
            <a:avLst/>
          </a:prstGeom>
        </p:spPr>
      </p:pic>
      <p:sp>
        <p:nvSpPr>
          <p:cNvPr id="5" name="文本框 4">
            <a:extLst>
              <a:ext uri="{FF2B5EF4-FFF2-40B4-BE49-F238E27FC236}">
                <a16:creationId xmlns:a16="http://schemas.microsoft.com/office/drawing/2014/main" id="{20577A99-2ACD-B41E-38AC-35138E3894B7}"/>
              </a:ext>
            </a:extLst>
          </p:cNvPr>
          <p:cNvSpPr txBox="1"/>
          <p:nvPr/>
        </p:nvSpPr>
        <p:spPr>
          <a:xfrm>
            <a:off x="360854" y="2777025"/>
            <a:ext cx="2134746" cy="579967"/>
          </a:xfrm>
          <a:prstGeom prst="rect">
            <a:avLst/>
          </a:prstGeom>
          <a:noFill/>
        </p:spPr>
        <p:txBody>
          <a:bodyPr wrap="square">
            <a:spAutoFit/>
          </a:bodyPr>
          <a:lstStyle/>
          <a:p>
            <a:pPr algn="just">
              <a:lnSpc>
                <a:spcPct val="150000"/>
              </a:lnSpc>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rPr>
              <a:t>0</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rPr>
              <a:t>4cm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DD6A023C-CB58-4AB3-92C8-8278329A9C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2945018"/>
            <a:ext cx="748347" cy="309661"/>
          </a:xfrm>
          <a:prstGeom prst="rect">
            <a:avLst/>
          </a:prstGeom>
        </p:spPr>
      </p:pic>
      <p:pic>
        <p:nvPicPr>
          <p:cNvPr id="7" name="sd364.jpg" descr="id:2147491526;FounderCES">
            <a:extLst>
              <a:ext uri="{FF2B5EF4-FFF2-40B4-BE49-F238E27FC236}">
                <a16:creationId xmlns:a16="http://schemas.microsoft.com/office/drawing/2014/main" id="{9F3E2117-358E-97B5-138B-EFB47ECA7F7E}"/>
              </a:ext>
            </a:extLst>
          </p:cNvPr>
          <p:cNvPicPr>
            <a:picLocks noChangeAspect="1"/>
          </p:cNvPicPr>
          <p:nvPr/>
        </p:nvPicPr>
        <p:blipFill>
          <a:blip r:embed="rId5"/>
          <a:stretch>
            <a:fillRect/>
          </a:stretch>
        </p:blipFill>
        <p:spPr>
          <a:xfrm>
            <a:off x="4295006" y="3580374"/>
            <a:ext cx="1008112" cy="1584176"/>
          </a:xfrm>
          <a:prstGeom prst="rect">
            <a:avLst/>
          </a:prstGeom>
        </p:spPr>
      </p:pic>
      <p:pic>
        <p:nvPicPr>
          <p:cNvPr id="8" name="sd365.jpg" descr="id:2147491533;FounderCES">
            <a:extLst>
              <a:ext uri="{FF2B5EF4-FFF2-40B4-BE49-F238E27FC236}">
                <a16:creationId xmlns:a16="http://schemas.microsoft.com/office/drawing/2014/main" id="{2E47BE2E-7622-9CD8-1466-E437BFD24E0F}"/>
              </a:ext>
            </a:extLst>
          </p:cNvPr>
          <p:cNvPicPr>
            <a:picLocks noChangeAspect="1"/>
          </p:cNvPicPr>
          <p:nvPr/>
        </p:nvPicPr>
        <p:blipFill>
          <a:blip r:embed="rId6"/>
          <a:stretch>
            <a:fillRect/>
          </a:stretch>
        </p:blipFill>
        <p:spPr>
          <a:xfrm>
            <a:off x="6455246" y="3429000"/>
            <a:ext cx="1358165" cy="1735550"/>
          </a:xfrm>
          <a:prstGeom prst="rect">
            <a:avLst/>
          </a:prstGeom>
        </p:spPr>
      </p:pic>
      <p:sp>
        <p:nvSpPr>
          <p:cNvPr id="9" name="文本框 8">
            <a:extLst>
              <a:ext uri="{FF2B5EF4-FFF2-40B4-BE49-F238E27FC236}">
                <a16:creationId xmlns:a16="http://schemas.microsoft.com/office/drawing/2014/main" id="{7FCDCA09-1B29-12EB-2F1E-E29D8A83F74E}"/>
              </a:ext>
            </a:extLst>
          </p:cNvPr>
          <p:cNvSpPr txBox="1"/>
          <p:nvPr/>
        </p:nvSpPr>
        <p:spPr>
          <a:xfrm>
            <a:off x="4583038" y="5173139"/>
            <a:ext cx="3456384"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4619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B0AE925-2A46-DB4E-142C-0FF8A00A20FC}"/>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）若降温过程封闭气体内能变化了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，求气体吸收或放出的热量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1405E074-293F-D16E-A46E-247286A193DE}"/>
                  </a:ext>
                </a:extLst>
              </p:cNvPr>
              <p:cNvSpPr txBox="1">
                <a:spLocks/>
              </p:cNvSpPr>
              <p:nvPr/>
            </p:nvSpPr>
            <p:spPr bwMode="auto">
              <a:xfrm>
                <a:off x="360854" y="1268760"/>
                <a:ext cx="11485848" cy="28587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人坐在座椅上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外界对缸内气体所做的功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由气体温度下降可知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根据热力学第一定律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即此过程气体放出热量为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1405E074-293F-D16E-A46E-247286A193DE}"/>
                  </a:ext>
                </a:extLst>
              </p:cNvPr>
              <p:cNvSpPr txBox="1">
                <a:spLocks noRot="1" noChangeAspect="1" noMove="1" noResize="1" noEditPoints="1" noAdjustHandles="1" noChangeArrowheads="1" noChangeShapeType="1" noTextEdit="1"/>
              </p:cNvSpPr>
              <p:nvPr/>
            </p:nvSpPr>
            <p:spPr bwMode="auto">
              <a:xfrm>
                <a:off x="360854" y="1268760"/>
                <a:ext cx="11485848" cy="2858731"/>
              </a:xfrm>
              <a:prstGeom prst="rect">
                <a:avLst/>
              </a:prstGeom>
              <a:blipFill>
                <a:blip r:embed="rId2"/>
                <a:stretch>
                  <a:fillRect l="-796" r="-849" b="-40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5607DA91-46AE-4412-B341-55ED8A9E9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719280"/>
            <a:ext cx="722448" cy="296719"/>
          </a:xfrm>
          <a:prstGeom prst="rect">
            <a:avLst/>
          </a:prstGeom>
        </p:spPr>
      </p:pic>
      <p:sp>
        <p:nvSpPr>
          <p:cNvPr id="5" name="文本框 4">
            <a:extLst>
              <a:ext uri="{FF2B5EF4-FFF2-40B4-BE49-F238E27FC236}">
                <a16:creationId xmlns:a16="http://schemas.microsoft.com/office/drawing/2014/main" id="{43681412-67B2-8ED8-3F54-9EE539F371FA}"/>
              </a:ext>
            </a:extLst>
          </p:cNvPr>
          <p:cNvSpPr txBox="1"/>
          <p:nvPr/>
        </p:nvSpPr>
        <p:spPr>
          <a:xfrm>
            <a:off x="360854" y="4073169"/>
            <a:ext cx="2854032" cy="576248"/>
          </a:xfrm>
          <a:prstGeom prst="rect">
            <a:avLst/>
          </a:prstGeom>
          <a:noFill/>
        </p:spPr>
        <p:txBody>
          <a:bodyPr wrap="square">
            <a:spAutoFit/>
          </a:bodyPr>
          <a:lstStyle/>
          <a:p>
            <a:pPr indent="715963" algn="just">
              <a:lnSpc>
                <a:spcPct val="150000"/>
              </a:lnSpc>
              <a:tabLst>
                <a:tab pos="5850890" algn="l"/>
              </a:tabLst>
            </a:pPr>
            <a:r>
              <a:rPr lang="zh-CN" altLang="zh-CN" sz="2400" dirty="0">
                <a:solidFill>
                  <a:srgbClr val="000000"/>
                </a:solidFill>
                <a:ea typeface="楷体" panose="02010609060101010101" pitchFamily="49" charset="-122"/>
                <a:cs typeface="Times New Roman" panose="02020603050405020304" pitchFamily="18" charset="0"/>
              </a:rPr>
              <a:t>放出热量</a:t>
            </a:r>
            <a:r>
              <a:rPr lang="en-US" altLang="zh-CN" sz="2400" dirty="0">
                <a:solidFill>
                  <a:srgbClr val="000000"/>
                </a:solidFill>
                <a:cs typeface="Times New Roman" panose="02020603050405020304" pitchFamily="18" charset="0"/>
              </a:rPr>
              <a:t>5J</a:t>
            </a:r>
            <a:endParaRPr lang="zh-CN" altLang="zh-CN" sz="1050" dirty="0">
              <a:solidFill>
                <a:srgbClr val="000000"/>
              </a:solidFill>
              <a:cs typeface="Times New Roman" panose="02020603050405020304" pitchFamily="18" charset="0"/>
            </a:endParaRPr>
          </a:p>
        </p:txBody>
      </p:sp>
      <p:pic>
        <p:nvPicPr>
          <p:cNvPr id="6" name="图片 5">
            <a:extLst>
              <a:ext uri="{FF2B5EF4-FFF2-40B4-BE49-F238E27FC236}">
                <a16:creationId xmlns:a16="http://schemas.microsoft.com/office/drawing/2014/main" id="{B7298195-8BEB-39D0-2A56-E926E265EE4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4241162"/>
            <a:ext cx="748347" cy="309661"/>
          </a:xfrm>
          <a:prstGeom prst="rect">
            <a:avLst/>
          </a:prstGeom>
        </p:spPr>
      </p:pic>
      <p:pic>
        <p:nvPicPr>
          <p:cNvPr id="7" name="sd364.jpg" descr="id:2147491526;FounderCES">
            <a:extLst>
              <a:ext uri="{FF2B5EF4-FFF2-40B4-BE49-F238E27FC236}">
                <a16:creationId xmlns:a16="http://schemas.microsoft.com/office/drawing/2014/main" id="{C93DE74A-5609-72FD-E31B-992321EC74F5}"/>
              </a:ext>
            </a:extLst>
          </p:cNvPr>
          <p:cNvPicPr>
            <a:picLocks noChangeAspect="1"/>
          </p:cNvPicPr>
          <p:nvPr/>
        </p:nvPicPr>
        <p:blipFill>
          <a:blip r:embed="rId5"/>
          <a:stretch>
            <a:fillRect/>
          </a:stretch>
        </p:blipFill>
        <p:spPr>
          <a:xfrm>
            <a:off x="4295006" y="4293376"/>
            <a:ext cx="1008112" cy="1584176"/>
          </a:xfrm>
          <a:prstGeom prst="rect">
            <a:avLst/>
          </a:prstGeom>
        </p:spPr>
      </p:pic>
      <p:pic>
        <p:nvPicPr>
          <p:cNvPr id="8" name="sd365.jpg" descr="id:2147491533;FounderCES">
            <a:extLst>
              <a:ext uri="{FF2B5EF4-FFF2-40B4-BE49-F238E27FC236}">
                <a16:creationId xmlns:a16="http://schemas.microsoft.com/office/drawing/2014/main" id="{CDAB703D-9CCF-F2D7-83D6-8097D03FEEE3}"/>
              </a:ext>
            </a:extLst>
          </p:cNvPr>
          <p:cNvPicPr>
            <a:picLocks noChangeAspect="1"/>
          </p:cNvPicPr>
          <p:nvPr/>
        </p:nvPicPr>
        <p:blipFill>
          <a:blip r:embed="rId6"/>
          <a:stretch>
            <a:fillRect/>
          </a:stretch>
        </p:blipFill>
        <p:spPr>
          <a:xfrm>
            <a:off x="6455246" y="4142002"/>
            <a:ext cx="1358165" cy="1735550"/>
          </a:xfrm>
          <a:prstGeom prst="rect">
            <a:avLst/>
          </a:prstGeom>
        </p:spPr>
      </p:pic>
      <p:sp>
        <p:nvSpPr>
          <p:cNvPr id="9" name="文本框 8">
            <a:extLst>
              <a:ext uri="{FF2B5EF4-FFF2-40B4-BE49-F238E27FC236}">
                <a16:creationId xmlns:a16="http://schemas.microsoft.com/office/drawing/2014/main" id="{72A5C108-3711-13B7-5114-AD8EA28FA4B8}"/>
              </a:ext>
            </a:extLst>
          </p:cNvPr>
          <p:cNvSpPr txBox="1"/>
          <p:nvPr/>
        </p:nvSpPr>
        <p:spPr>
          <a:xfrm>
            <a:off x="4583038" y="5886141"/>
            <a:ext cx="3456384" cy="576248"/>
          </a:xfrm>
          <a:prstGeom prst="rect">
            <a:avLst/>
          </a:prstGeom>
          <a:noFill/>
        </p:spPr>
        <p:txBody>
          <a:bodyPr wrap="square">
            <a:spAutoFit/>
          </a:bodyPr>
          <a:lstStyle/>
          <a:p>
            <a:pPr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288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2946826"/>
            <a:ext cx="11484352" cy="1130246"/>
          </a:xfrm>
          <a:solidFill>
            <a:srgbClr val="E3F2E7"/>
          </a:solidFill>
        </p:spPr>
        <p:txBody>
          <a:bodyPr/>
          <a:lstStyle/>
          <a:p>
            <a:pPr indent="1792288"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热力学第一定律的数学表达式也适用于物体对外界做功、向外界传热和内能减少的情况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2"/>
          <a:stretch>
            <a:fillRect/>
          </a:stretch>
        </p:blipFill>
        <p:spPr>
          <a:xfrm>
            <a:off x="360807" y="3107446"/>
            <a:ext cx="1722270" cy="339943"/>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2792239"/>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人类对能量的认识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）能量具有不同的形式：有描述热运动的内能、描述机械运动的机械能、描述光辐射的光能，等等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不同形式的运动都可以用能量描述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）不同形式的能量之间可以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相互转化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：机械能的各种形式之间可以相互转化，电和磁可以相互转化，热和电也可以相互转化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探索能量守恒的足迹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能量守恒观念的形成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）俄国化学家盖斯的研究发现，任何一个化学反应，不论是一步完成，还是分几步完成，放出的总热量相同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）焦耳的实验精确地测量了做功与传热之间的等价关系，从而为能量守恒定律奠定了牢固的实验基础，也为能量守恒的定量描述迈出了重要的一步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）德国医生迈尔认识到食物中化学能与内能的等效性，即生物体内能量的输入和输出是平衡的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另外，他还猜想热与机械运动的等效性，并推算了多少热与多少功相当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因此，迈尔是公认的第一个提出能量守恒思想的人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年，德国科学家亥姆霍兹在理论上概括和总结能量守恒定律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能量守恒定律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）内容：能量既不会凭空产生，也不会凭空消失，它只能从一种形式转化为其他形式，或者从一个物体转移到别的物体，在转化或转移的过程中，能量的总量保持不变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各种形式的能量可以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相互转化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各种互不相关的物理现象可以用能量守恒定律联系在一起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能量守恒定律及永动机不可能制成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永动机不可能制成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）第一类永动机：不需要任何动力或燃料，却能不断地对外做功的机器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）永动机不可能制成的原因：违背了能量守恒定律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）意义：正是前人制造永动机的千万次失败，才使后人的思考走上了正确的道路</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8759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两点意义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）热力学第一定律不仅反映了做功和传热这两种改变内能的方法是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的，而且给出了内能的变化量与做功和传热之间的定量关系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）热力学第一定律将单纯的做功过程和单纯的传热过程中内能改变的定量表达式推广到一般情况，既有做功又有传热的过程，其中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表示内能改变的数量，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表示外界对系统所做的功，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表示外界向系统传递的热量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热力学第一定律的理解及应用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7020"/>
            <a:ext cx="11485848" cy="57624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对公式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符号的规定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6B68C6A9-C7F0-B625-E3F4-860FBCA43E78}"/>
              </a:ext>
            </a:extLst>
          </p:cNvPr>
          <p:cNvGraphicFramePr>
            <a:graphicFrameLocks noGrp="1"/>
          </p:cNvGraphicFramePr>
          <p:nvPr>
            <p:extLst>
              <p:ext uri="{D42A27DB-BD31-4B8C-83A1-F6EECF244321}">
                <p14:modId xmlns:p14="http://schemas.microsoft.com/office/powerpoint/2010/main" val="2446811968"/>
              </p:ext>
            </p:extLst>
          </p:nvPr>
        </p:nvGraphicFramePr>
        <p:xfrm>
          <a:off x="360854" y="2563676"/>
          <a:ext cx="11485849" cy="1441388"/>
        </p:xfrm>
        <a:graphic>
          <a:graphicData uri="http://schemas.openxmlformats.org/drawingml/2006/table">
            <a:tbl>
              <a:tblPr firstRow="1" firstCol="1" bandRow="1"/>
              <a:tblGrid>
                <a:gridCol w="1378303">
                  <a:extLst>
                    <a:ext uri="{9D8B030D-6E8A-4147-A177-3AD203B41FA5}">
                      <a16:colId xmlns:a16="http://schemas.microsoft.com/office/drawing/2014/main" val="2314020831"/>
                    </a:ext>
                  </a:extLst>
                </a:gridCol>
                <a:gridCol w="3445755">
                  <a:extLst>
                    <a:ext uri="{9D8B030D-6E8A-4147-A177-3AD203B41FA5}">
                      <a16:colId xmlns:a16="http://schemas.microsoft.com/office/drawing/2014/main" val="1650372627"/>
                    </a:ext>
                  </a:extLst>
                </a:gridCol>
                <a:gridCol w="3905188">
                  <a:extLst>
                    <a:ext uri="{9D8B030D-6E8A-4147-A177-3AD203B41FA5}">
                      <a16:colId xmlns:a16="http://schemas.microsoft.com/office/drawing/2014/main" val="4203397305"/>
                    </a:ext>
                  </a:extLst>
                </a:gridCol>
                <a:gridCol w="2756603">
                  <a:extLst>
                    <a:ext uri="{9D8B030D-6E8A-4147-A177-3AD203B41FA5}">
                      <a16:colId xmlns:a16="http://schemas.microsoft.com/office/drawing/2014/main" val="1556930358"/>
                    </a:ext>
                  </a:extLst>
                </a:gridCol>
              </a:tblGrid>
              <a:tr h="0">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629061920"/>
                  </a:ext>
                </a:extLst>
              </a:tr>
              <a:tr h="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外界对系统做功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内能增加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926938803"/>
                  </a:ext>
                </a:extLst>
              </a:tr>
              <a:tr h="0">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系统放出热量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系统对外界做功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内能减少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738102178"/>
                  </a:ext>
                </a:extLst>
              </a:tr>
            </a:tbl>
          </a:graphicData>
        </a:graphic>
      </p:graphicFrame>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TotalTime>
  <Words>2113</Words>
  <Application>Microsoft Office PowerPoint</Application>
  <PresentationFormat>自定义</PresentationFormat>
  <Paragraphs>89</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624</cp:revision>
  <dcterms:created xsi:type="dcterms:W3CDTF">2020-11-06T05:24:00Z</dcterms:created>
  <dcterms:modified xsi:type="dcterms:W3CDTF">2025-11-03T10:08:40Z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